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be.test/VID-LEGACY?lc=AURORA-004" TargetMode="External"/><Relationship Id="rId3" Type="http://schemas.openxmlformats.org/officeDocument/2006/relationships/hyperlink" Target="https://youtube.test/VID-OWN?lc=AURORA-005" TargetMode="External"/><Relationship Id="rId4" Type="http://schemas.openxmlformats.org/officeDocument/2006/relationships/hyperlink" Target="https://youtube.test/VID-OWN?lc=AURORA-006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be.test/VID-DESIGN?lc=AURORA-001" TargetMode="External"/><Relationship Id="rId3" Type="http://schemas.openxmlformats.org/officeDocument/2006/relationships/hyperlink" Target="https://youtube.test/VID-DESIGN?lc=AURORA-002" TargetMode="External"/><Relationship Id="rId4" Type="http://schemas.openxmlformats.org/officeDocument/2006/relationships/hyperlink" Target="https://youtube.test/VID-DESIGN?lc=AURORA-015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be.test/VID-POWER?lc=AURORA-010" TargetMode="External"/><Relationship Id="rId3" Type="http://schemas.openxmlformats.org/officeDocument/2006/relationships/hyperlink" Target="https://youtube.test/VID-POWER?lc=AURORA-011" TargetMode="External"/><Relationship Id="rId4" Type="http://schemas.openxmlformats.org/officeDocument/2006/relationships/hyperlink" Target="https://youtube.test/VID-POWER?lc=AURORA-012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be.test/VID-LEGACY?lc=AURORA-003" TargetMode="External"/><Relationship Id="rId3" Type="http://schemas.openxmlformats.org/officeDocument/2006/relationships/hyperlink" Target="https://youtube.test/VID-LEGACY?lc=AURORA-004" TargetMode="External"/><Relationship Id="rId4" Type="http://schemas.openxmlformats.org/officeDocument/2006/relationships/hyperlink" Target="https://youtube.test/VID-LEGACY?lc=AURORA-018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be.test/VID-PRICE?lc=AURORA-007" TargetMode="External"/><Relationship Id="rId3" Type="http://schemas.openxmlformats.org/officeDocument/2006/relationships/hyperlink" Target="https://youtube.test/VID-PRICE?lc=AURORA-008" TargetMode="External"/><Relationship Id="rId4" Type="http://schemas.openxmlformats.org/officeDocument/2006/relationships/hyperlink" Target="https://youtube.test/VID-PRICE?lc=AURORA-009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be.test/VID-OWN?lc=AURORA-005" TargetMode="External"/><Relationship Id="rId3" Type="http://schemas.openxmlformats.org/officeDocument/2006/relationships/hyperlink" Target="https://youtube.test/VID-LEGACY?lc=AURORA-018" TargetMode="External"/><Relationship Id="rId4" Type="http://schemas.openxmlformats.org/officeDocument/2006/relationships/hyperlink" Target="https://youtube.test/VID-LEGACY?lc=AURORA-004" TargetMode="External"/><Relationship Id="rId5" Type="http://schemas.openxmlformats.org/officeDocument/2006/relationships/hyperlink" Target="https://youtube.test/VID-OWN?lc=AURORA-006" TargetMode="External"/><Relationship Id="rId6" Type="http://schemas.openxmlformats.org/officeDocument/2006/relationships/hyperlink" Target="https://youtube.test/VID-PRICE?lc=AURORA-007" TargetMode="External"/><Relationship Id="rId7" Type="http://schemas.openxmlformats.org/officeDocument/2006/relationships/hyperlink" Target="https://youtube.test/VID-PRICE?lc=AURORA-009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452360" y="0"/>
            <a:ext cx="4736592" cy="685800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1874519"/>
            <a:ext cx="5303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YOUTUBE CONVERSATION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2267712"/>
            <a:ext cx="58521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71F2F"/>
                </a:solidFill>
                <a:latin typeface="Aptos"/>
              </a:rPr>
              <a:t>Halden Aurora: launch response (sample)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063240"/>
            <a:ext cx="57607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171F2F"/>
                </a:solidFill>
                <a:latin typeface="Aptos"/>
              </a:rPr>
              <a:t>Aurora is creating desire through distinctive design and legacy, but conversion confidence is being moderated by Halden ownership concerns and price expectations.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5669280"/>
            <a:ext cx="5943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637084"/>
                </a:solidFill>
                <a:latin typeface="Aptos"/>
              </a:rPr>
              <a:t>Evidence-backed YouTube intelligence · Quantified · Interpreted · Validated to source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2440" y="1005840"/>
            <a:ext cx="3383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440" y="1508760"/>
            <a:ext cx="3383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ptos"/>
              </a:rPr>
              <a:t>EVIDENCE CONVERSATIONS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743200"/>
            <a:ext cx="3383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3246120"/>
            <a:ext cx="3383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ptos"/>
              </a:rPr>
              <a:t>INDEPENDENT VIDEOS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4480560"/>
            <a:ext cx="3383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2440" y="4983480"/>
            <a:ext cx="3383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ptos"/>
              </a:rPr>
              <a:t>VALIDATED INSIGHTS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The conversation resolves into a clear desire-versus-confidence tension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1353312"/>
            <a:ext cx="1133856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20" b="1">
                <a:solidFill>
                  <a:srgbClr val="171F2F"/>
                </a:solidFill>
                <a:latin typeface="Aptos"/>
              </a:rPr>
              <a:t>Aurora is creating desire through distinctive design and legacy, but conversion confidence is being moderated by Halden ownership concerns and price expectations.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2331720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47548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80" b="0">
                <a:solidFill>
                  <a:srgbClr val="171F2F"/>
                </a:solidFill>
                <a:latin typeface="Aptos"/>
              </a:rPr>
              <a:t>Protect the design-led desirability.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0760" y="2331720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331720"/>
            <a:ext cx="47548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80" b="0">
                <a:solidFill>
                  <a:srgbClr val="171F2F"/>
                </a:solidFill>
                <a:latin typeface="Aptos"/>
              </a:rPr>
              <a:t>Convert heritage attention into contemporary product proof.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" y="3520440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520440"/>
            <a:ext cx="47548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80" b="0">
                <a:solidFill>
                  <a:srgbClr val="171F2F"/>
                </a:solidFill>
                <a:latin typeface="Aptos"/>
              </a:rPr>
              <a:t>Address service and ownership confidence visibly.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0760" y="3520440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3520440"/>
            <a:ext cx="47548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80" b="0">
                <a:solidFill>
                  <a:srgbClr val="171F2F"/>
                </a:solidFill>
                <a:latin typeface="Aptos"/>
              </a:rPr>
              <a:t>Treat pricing and powertrain clarity as conversion levers.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APPROACH &amp; EVIDENCE BASE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A broad conversation base, analysed for both scale and meaning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040" y="150876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20040" y="150876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655063"/>
            <a:ext cx="224027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121408"/>
            <a:ext cx="224027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CONVERSATIONS DEEPLY ANALYSED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54680" y="150876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154680" y="150876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37560" y="1655063"/>
            <a:ext cx="224027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37560" y="2121408"/>
            <a:ext cx="224027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INDEPENDENT VIDEOS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89320" y="150876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989320" y="150876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72200" y="1655063"/>
            <a:ext cx="224027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2121408"/>
            <a:ext cx="224027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INDEPENDENT CHANNELS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23960" y="1508760"/>
            <a:ext cx="25603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823960" y="150876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06840" y="1655063"/>
            <a:ext cx="224027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06840" y="2121408"/>
            <a:ext cx="224027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VALIDATED RESEARCH INSIGHTS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" y="3154680"/>
            <a:ext cx="5394960" cy="960120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3319272"/>
            <a:ext cx="1645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1F5BDC"/>
                </a:solidFill>
                <a:latin typeface="Aptos"/>
              </a:rPr>
              <a:t>QUANTITATIVE INTELLIGENCE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57400" y="3319272"/>
            <a:ext cx="3383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60" b="0">
                <a:solidFill>
                  <a:srgbClr val="171F2F"/>
                </a:solidFill>
                <a:latin typeface="Aptos"/>
              </a:rPr>
              <a:t>Counts, incidence, sentiment, attributes, engagement and channel/video metrics.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26480" y="3154680"/>
            <a:ext cx="5394960" cy="960120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09360" y="3319272"/>
            <a:ext cx="1645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1F5BDC"/>
                </a:solidFill>
                <a:latin typeface="Aptos"/>
              </a:rPr>
              <a:t>QUALITATIVE INTELLIGENCE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3319272"/>
            <a:ext cx="3383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60" b="0">
                <a:solidFill>
                  <a:srgbClr val="171F2F"/>
                </a:solidFill>
                <a:latin typeface="Aptos"/>
              </a:rPr>
              <a:t>Consumer conversations interpreted for themes, tensions, barriers, emerging signals and implications.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0040" y="4572000"/>
            <a:ext cx="5394960" cy="960120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4736592"/>
            <a:ext cx="1645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1F5BDC"/>
                </a:solidFill>
                <a:latin typeface="Aptos"/>
              </a:rPr>
              <a:t>EVIDENCE VALIDATION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57400" y="4736592"/>
            <a:ext cx="3383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60" b="0">
                <a:solidFill>
                  <a:srgbClr val="171F2F"/>
                </a:solidFill>
                <a:latin typeface="Aptos"/>
              </a:rPr>
              <a:t>Major findings resolve to source Record IDs, videos and exact consumer comments.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26480" y="4572000"/>
            <a:ext cx="5394960" cy="960120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09360" y="4736592"/>
            <a:ext cx="1645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1F5BDC"/>
                </a:solidFill>
                <a:latin typeface="Aptos"/>
              </a:rPr>
              <a:t>DIRECTIONAL READ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63840" y="4736592"/>
            <a:ext cx="3383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60" b="0">
                <a:solidFill>
                  <a:srgbClr val="171F2F"/>
                </a:solidFill>
                <a:latin typeface="Aptos"/>
              </a:rPr>
              <a:t>Conversation incidence describes the collected YouTube corpus; it is not a representative buyer survey.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DECISION DASHBOARD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The conversation in 30 seconds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1143000"/>
            <a:ext cx="109728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637084"/>
                </a:solidFill>
                <a:latin typeface="Aptos"/>
              </a:rPr>
              <a:t>Protect strengths, fix barriers and monitor developing signals.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371600"/>
            <a:ext cx="5394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637084"/>
                </a:solidFill>
                <a:latin typeface="Aptos"/>
              </a:rPr>
              <a:t>SIGNAL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89320" y="1371600"/>
            <a:ext cx="1325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637084"/>
                </a:solidFill>
                <a:latin typeface="Aptos"/>
              </a:rPr>
              <a:t>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2360" y="1371600"/>
            <a:ext cx="2057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637084"/>
                </a:solidFill>
                <a:latin typeface="Aptos"/>
              </a:rPr>
              <a:t>ROLE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6920" y="1371600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637084"/>
                </a:solidFill>
                <a:latin typeface="Aptos"/>
              </a:rPr>
              <a:t>BUSINESS RESPONSE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5760" y="1682495"/>
            <a:ext cx="109728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819656"/>
            <a:ext cx="51663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60" b="1">
                <a:solidFill>
                  <a:srgbClr val="171F2F"/>
                </a:solidFill>
                <a:latin typeface="Aptos"/>
              </a:rPr>
              <a:t>Ownership confidence is the clearest conversion tension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89320" y="1819656"/>
            <a:ext cx="12344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19" b="1">
                <a:solidFill>
                  <a:srgbClr val="1F5BDC"/>
                </a:solidFill>
                <a:latin typeface="Aptos"/>
              </a:rPr>
              <a:t>DEVELOPING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52360" y="1819656"/>
            <a:ext cx="1965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19" b="1">
                <a:solidFill>
                  <a:srgbClr val="DA4649"/>
                </a:solidFill>
                <a:latin typeface="Aptos"/>
              </a:rPr>
              <a:t>CONFIDENCE BREAKER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46920" y="1819656"/>
            <a:ext cx="1371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1F5BDC"/>
                </a:solidFill>
                <a:latin typeface="Aptos"/>
              </a:rPr>
              <a:t>FIX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5760" y="2395728"/>
            <a:ext cx="109728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532888"/>
            <a:ext cx="51663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60" b="1">
                <a:solidFill>
                  <a:srgbClr val="171F2F"/>
                </a:solidFill>
                <a:latin typeface="Aptos"/>
              </a:rPr>
              <a:t>Design creates desire beyond nostalgia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89320" y="2532888"/>
            <a:ext cx="12344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19" b="1">
                <a:solidFill>
                  <a:srgbClr val="1F5BDC"/>
                </a:solidFill>
                <a:latin typeface="Aptos"/>
              </a:rPr>
              <a:t>DEVELOPING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52360" y="2532888"/>
            <a:ext cx="1965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19" b="1">
                <a:solidFill>
                  <a:srgbClr val="171F2F"/>
                </a:solidFill>
                <a:latin typeface="Aptos"/>
              </a:rPr>
              <a:t>DESIRE DRIVER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2532888"/>
            <a:ext cx="1371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1F5BDC"/>
                </a:solidFill>
                <a:latin typeface="Aptos"/>
              </a:rPr>
              <a:t>AMPLIFY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5760" y="3108960"/>
            <a:ext cx="109728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3246120"/>
            <a:ext cx="51663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60" b="1">
                <a:solidFill>
                  <a:srgbClr val="171F2F"/>
                </a:solidFill>
                <a:latin typeface="Aptos"/>
              </a:rPr>
              <a:t>Powertrain choice could broaden or narrow the audience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89320" y="3246120"/>
            <a:ext cx="12344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19" b="1">
                <a:solidFill>
                  <a:srgbClr val="1F5BDC"/>
                </a:solidFill>
                <a:latin typeface="Aptos"/>
              </a:rPr>
              <a:t>EARLY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52360" y="3246120"/>
            <a:ext cx="1965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19" b="1">
                <a:solidFill>
                  <a:srgbClr val="DA4649"/>
                </a:solidFill>
                <a:latin typeface="Aptos"/>
              </a:rPr>
              <a:t>CONFIDENCE BREAKER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3246120"/>
            <a:ext cx="1371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1F5BDC"/>
                </a:solidFill>
                <a:latin typeface="Aptos"/>
              </a:rPr>
              <a:t>FIX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5760" y="3822191"/>
            <a:ext cx="109728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" y="3959352"/>
            <a:ext cx="51663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60" b="1">
                <a:solidFill>
                  <a:srgbClr val="171F2F"/>
                </a:solidFill>
                <a:latin typeface="Aptos"/>
              </a:rPr>
              <a:t>Legacy opens the door, but present-day relevance must close the sale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89320" y="3959352"/>
            <a:ext cx="12344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19" b="1">
                <a:solidFill>
                  <a:srgbClr val="1F5BDC"/>
                </a:solidFill>
                <a:latin typeface="Aptos"/>
              </a:rPr>
              <a:t>EARLY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60" y="3959352"/>
            <a:ext cx="1965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19" b="1">
                <a:solidFill>
                  <a:srgbClr val="DA4649"/>
                </a:solidFill>
                <a:latin typeface="Aptos"/>
              </a:rPr>
              <a:t>CONFIDENCE BREAKER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46920" y="3959352"/>
            <a:ext cx="1371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1F5BDC"/>
                </a:solidFill>
                <a:latin typeface="Aptos"/>
              </a:rPr>
              <a:t>FIX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65760" y="4535424"/>
            <a:ext cx="109728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4672584"/>
            <a:ext cx="516636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60" b="1">
                <a:solidFill>
                  <a:srgbClr val="171F2F"/>
                </a:solidFill>
                <a:latin typeface="Aptos"/>
              </a:rPr>
              <a:t>Price is a threshold, not a background detail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89320" y="4672584"/>
            <a:ext cx="12344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19" b="1">
                <a:solidFill>
                  <a:srgbClr val="1F5BDC"/>
                </a:solidFill>
                <a:latin typeface="Aptos"/>
              </a:rPr>
              <a:t>EARLY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52360" y="4672584"/>
            <a:ext cx="1965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19" b="1">
                <a:solidFill>
                  <a:srgbClr val="171F2F"/>
                </a:solidFill>
                <a:latin typeface="Aptos"/>
              </a:rPr>
              <a:t>NEUTRAL CONTEXT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46920" y="4672584"/>
            <a:ext cx="1371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1F5BDC"/>
                </a:solidFill>
                <a:latin typeface="Aptos"/>
              </a:rPr>
              <a:t>MONITOR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QUANT · SENTIMENT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Positive conversation exists, but ownership concerns make the story more contested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1600200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171F2F"/>
                </a:solidFill>
                <a:latin typeface="Aptos"/>
              </a:rPr>
              <a:t>Positive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423160" y="1618488"/>
            <a:ext cx="2743200" cy="228600"/>
          </a:xfrm>
          <a:prstGeom prst="roundRect">
            <a:avLst/>
          </a:prstGeom>
          <a:solidFill>
            <a:srgbClr val="EAEEF4"/>
          </a:solidFill>
          <a:ln>
            <a:solidFill>
              <a:srgbClr val="EAEE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423160" y="1618488"/>
            <a:ext cx="2743200" cy="228600"/>
          </a:xfrm>
          <a:prstGeom prst="roundRect">
            <a:avLst/>
          </a:prstGeom>
          <a:solidFill>
            <a:srgbClr val="2B9D68"/>
          </a:solidFill>
          <a:ln>
            <a:solidFill>
              <a:srgbClr val="2B9D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57800" y="1600200"/>
            <a:ext cx="594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50" b="1">
                <a:solidFill>
                  <a:srgbClr val="171F2F"/>
                </a:solidFill>
                <a:latin typeface="Aptos"/>
              </a:rPr>
              <a:t>44.4%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2331720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171F2F"/>
                </a:solidFill>
                <a:latin typeface="Aptos"/>
              </a:rPr>
              <a:t>Negative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23160" y="2350008"/>
            <a:ext cx="2743200" cy="228600"/>
          </a:xfrm>
          <a:prstGeom prst="roundRect">
            <a:avLst/>
          </a:prstGeom>
          <a:solidFill>
            <a:srgbClr val="EAEEF4"/>
          </a:solidFill>
          <a:ln>
            <a:solidFill>
              <a:srgbClr val="EAEE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423160" y="2350008"/>
            <a:ext cx="1371600" cy="228600"/>
          </a:xfrm>
          <a:prstGeom prst="roundRect">
            <a:avLst/>
          </a:prstGeom>
          <a:solidFill>
            <a:srgbClr val="DA4649"/>
          </a:solidFill>
          <a:ln>
            <a:solidFill>
              <a:srgbClr val="DA46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57800" y="2331720"/>
            <a:ext cx="594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50" b="1">
                <a:solidFill>
                  <a:srgbClr val="171F2F"/>
                </a:solidFill>
                <a:latin typeface="Aptos"/>
              </a:rPr>
              <a:t>22.2%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3063240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171F2F"/>
                </a:solidFill>
                <a:latin typeface="Aptos"/>
              </a:rPr>
              <a:t>Mixed/Neutral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23160" y="3081528"/>
            <a:ext cx="2743200" cy="228600"/>
          </a:xfrm>
          <a:prstGeom prst="roundRect">
            <a:avLst/>
          </a:prstGeom>
          <a:solidFill>
            <a:srgbClr val="EAEEF4"/>
          </a:solidFill>
          <a:ln>
            <a:solidFill>
              <a:srgbClr val="EAEE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423160" y="3081528"/>
            <a:ext cx="2063578" cy="228600"/>
          </a:xfrm>
          <a:prstGeom prst="roundRect">
            <a:avLst/>
          </a:prstGeom>
          <a:solidFill>
            <a:srgbClr val="9BA6B4"/>
          </a:solidFill>
          <a:ln>
            <a:solidFill>
              <a:srgbClr val="9BA6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7800" y="3063240"/>
            <a:ext cx="594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50" b="1">
                <a:solidFill>
                  <a:srgbClr val="171F2F"/>
                </a:solidFill>
                <a:latin typeface="Aptos"/>
              </a:rPr>
              <a:t>33.4%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0" y="1600200"/>
            <a:ext cx="20116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3680" y="160020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66560" y="1746504"/>
            <a:ext cx="1691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+22.2pp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6560" y="2212848"/>
            <a:ext cx="16916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NET SENTIMENT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1600200"/>
            <a:ext cx="219456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869680" y="160020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59" y="1746504"/>
            <a:ext cx="187451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52559" y="2212848"/>
            <a:ext cx="187451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NEUTRAL / UNCLASSIFIED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3063240"/>
            <a:ext cx="1828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F5BDC"/>
                </a:solidFill>
                <a:latin typeface="Aptos"/>
              </a:rPr>
              <a:t>THE TENSION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0" y="3383280"/>
            <a:ext cx="47548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30" b="0">
                <a:solidFill>
                  <a:srgbClr val="171F2F"/>
                </a:solidFill>
                <a:latin typeface="Aptos"/>
              </a:rPr>
              <a:t>Product styling is strongly positive, while ownership/service sentiment is distinctly more cautious. Several comments are mixed rather than simply positive or negative.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POSITIVE DRIVERS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What drives desire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1143000"/>
            <a:ext cx="109728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637084"/>
                </a:solidFill>
                <a:latin typeface="Aptos"/>
              </a:rPr>
              <a:t>The strongest reasons consumers lean toward the product or brand.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508760"/>
            <a:ext cx="5257800" cy="960120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709928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1" y="1673351"/>
            <a:ext cx="42519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71F2F"/>
                </a:solidFill>
                <a:latin typeface="Aptos"/>
              </a:rPr>
              <a:t>Design creates desire beyond nostalgia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80760" y="1508760"/>
            <a:ext cx="5257800" cy="960120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63640" y="1709928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93992" y="1673351"/>
            <a:ext cx="42519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71F2F"/>
                </a:solidFill>
                <a:latin typeface="Aptos"/>
              </a:rPr>
              <a:t>Distinctive exterior design and road presence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0040" y="2788920"/>
            <a:ext cx="5257800" cy="960120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990088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3271" y="2953512"/>
            <a:ext cx="42519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71F2F"/>
                </a:solidFill>
                <a:latin typeface="Aptos"/>
              </a:rPr>
              <a:t>Emotional pull of the Aurora legacy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80760" y="2788920"/>
            <a:ext cx="5257800" cy="960120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63640" y="2990088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93992" y="2953512"/>
            <a:ext cx="42519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71F2F"/>
                </a:solidFill>
                <a:latin typeface="Aptos"/>
              </a:rPr>
              <a:t>Premium/clean interior cues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" y="4069080"/>
            <a:ext cx="5257800" cy="960120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4270248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3271" y="4233672"/>
            <a:ext cx="42519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171F2F"/>
                </a:solidFill>
                <a:latin typeface="Aptos"/>
              </a:rPr>
              <a:t>Perceived family usability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" y="5532120"/>
            <a:ext cx="11018520" cy="548640"/>
          </a:xfrm>
          <a:prstGeom prst="roundRect">
            <a:avLst/>
          </a:prstGeom>
          <a:solidFill>
            <a:srgbClr val="123678"/>
          </a:solidFill>
          <a:ln>
            <a:solidFill>
              <a:srgbClr val="1236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696712"/>
            <a:ext cx="10287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80" b="1">
                <a:solidFill>
                  <a:srgbClr val="FFFFFF"/>
                </a:solidFill>
                <a:latin typeface="Aptos"/>
              </a:rPr>
              <a:t>Desire is strongest when product experience creates a clear, ownable advantage.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CONFIDENCE BREAKERS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What breaks confidence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1143000"/>
            <a:ext cx="109728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637084"/>
                </a:solidFill>
                <a:latin typeface="Aptos"/>
              </a:rPr>
              <a:t>The recurring frictions that can interrupt consideration or ownership confidence.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508760"/>
            <a:ext cx="5257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46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709928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DA4649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1" y="1636776"/>
            <a:ext cx="42519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70" b="1">
                <a:solidFill>
                  <a:srgbClr val="171F2F"/>
                </a:solidFill>
                <a:latin typeface="Aptos"/>
              </a:rPr>
              <a:t>Ownership confidence is the clearest conversion tension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1" y="2130552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DEVELOPING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1508760"/>
            <a:ext cx="5257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46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63640" y="1709928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DA4649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93992" y="1636776"/>
            <a:ext cx="42519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70" b="1">
                <a:solidFill>
                  <a:srgbClr val="171F2F"/>
                </a:solidFill>
                <a:latin typeface="Aptos"/>
              </a:rPr>
              <a:t>Powertrain choice could broaden or narrow the audience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93992" y="2130552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EARLY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0040" y="2788920"/>
            <a:ext cx="52578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46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990088"/>
            <a:ext cx="4114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DA4649"/>
                </a:solidFill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271" y="2916936"/>
            <a:ext cx="42519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70" b="1">
                <a:solidFill>
                  <a:srgbClr val="171F2F"/>
                </a:solidFill>
                <a:latin typeface="Aptos"/>
              </a:rPr>
              <a:t>Legacy opens the door, but present-day relevance must close the sale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3271" y="3410712"/>
            <a:ext cx="20116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EARLY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" y="5532120"/>
            <a:ext cx="11018520" cy="548640"/>
          </a:xfrm>
          <a:prstGeom prst="roundRect">
            <a:avLst/>
          </a:prstGeom>
          <a:solidFill>
            <a:srgbClr val="123678"/>
          </a:solidFill>
          <a:ln>
            <a:solidFill>
              <a:srgbClr val="1236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5696712"/>
            <a:ext cx="10287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80" b="1">
                <a:solidFill>
                  <a:srgbClr val="FFFFFF"/>
                </a:solidFill>
                <a:latin typeface="Aptos"/>
              </a:rPr>
              <a:t>Desire can be created by the product; confidence is often lost when consumers imagine living with it.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QUANT · ATTRIBUTES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Which product attributes are most associated with the conversation?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417320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171F2F"/>
                </a:solidFill>
                <a:latin typeface="Aptos"/>
              </a:rPr>
              <a:t>Design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468880" y="1435608"/>
            <a:ext cx="3749039" cy="228600"/>
          </a:xfrm>
          <a:prstGeom prst="roundRect">
            <a:avLst/>
          </a:prstGeom>
          <a:solidFill>
            <a:srgbClr val="EAEEF4"/>
          </a:solidFill>
          <a:ln>
            <a:solidFill>
              <a:srgbClr val="EAEE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468880" y="1435608"/>
            <a:ext cx="3749039" cy="228600"/>
          </a:xfrm>
          <a:prstGeom prst="round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59" y="1417320"/>
            <a:ext cx="594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50" b="1">
                <a:solidFill>
                  <a:srgbClr val="171F2F"/>
                </a:solidFill>
                <a:latin typeface="Aptos"/>
              </a:rPr>
              <a:t>33.3%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1417320"/>
            <a:ext cx="1097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637084"/>
                </a:solidFill>
                <a:latin typeface="Aptos"/>
              </a:rPr>
              <a:t>+6 / -0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49640" y="1417320"/>
            <a:ext cx="2194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37084"/>
                </a:solidFill>
                <a:latin typeface="Aptos"/>
              </a:rPr>
              <a:t>3 videos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965960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171F2F"/>
                </a:solidFill>
                <a:latin typeface="Aptos"/>
              </a:rPr>
              <a:t>Service &amp; reliability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68880" y="1984248"/>
            <a:ext cx="3749039" cy="228600"/>
          </a:xfrm>
          <a:prstGeom prst="roundRect">
            <a:avLst/>
          </a:prstGeom>
          <a:solidFill>
            <a:srgbClr val="EAEEF4"/>
          </a:solidFill>
          <a:ln>
            <a:solidFill>
              <a:srgbClr val="EAEE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468880" y="1984248"/>
            <a:ext cx="2499360" cy="228600"/>
          </a:xfrm>
          <a:prstGeom prst="round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09359" y="1965960"/>
            <a:ext cx="594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50" b="1">
                <a:solidFill>
                  <a:srgbClr val="171F2F"/>
                </a:solidFill>
                <a:latin typeface="Aptos"/>
              </a:rPr>
              <a:t>22.2%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06640" y="1965960"/>
            <a:ext cx="1097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637084"/>
                </a:solidFill>
                <a:latin typeface="Aptos"/>
              </a:rPr>
              <a:t>+0 / -4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49640" y="1965960"/>
            <a:ext cx="2194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37084"/>
                </a:solidFill>
                <a:latin typeface="Aptos"/>
              </a:rPr>
              <a:t>2 videos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514600"/>
            <a:ext cx="1920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171F2F"/>
                </a:solidFill>
                <a:latin typeface="Aptos"/>
              </a:rPr>
              <a:t>Price &amp; value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68880" y="2532888"/>
            <a:ext cx="3749039" cy="228600"/>
          </a:xfrm>
          <a:prstGeom prst="roundRect">
            <a:avLst/>
          </a:prstGeom>
          <a:solidFill>
            <a:srgbClr val="EAEEF4"/>
          </a:solidFill>
          <a:ln>
            <a:solidFill>
              <a:srgbClr val="EAEE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2468880" y="2532888"/>
            <a:ext cx="1880149" cy="228600"/>
          </a:xfrm>
          <a:prstGeom prst="round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09359" y="2514600"/>
            <a:ext cx="594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50" b="1">
                <a:solidFill>
                  <a:srgbClr val="171F2F"/>
                </a:solidFill>
                <a:latin typeface="Aptos"/>
              </a:rPr>
              <a:t>16.7%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06640" y="2514600"/>
            <a:ext cx="1097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637084"/>
                </a:solidFill>
                <a:latin typeface="Aptos"/>
              </a:rPr>
              <a:t>+1 / -1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49640" y="2514600"/>
            <a:ext cx="21945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637084"/>
                </a:solidFill>
                <a:latin typeface="Aptos"/>
              </a:rPr>
              <a:t>1 videos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60920" y="5650992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637084"/>
                </a:solidFill>
                <a:latin typeface="Aptos"/>
              </a:rPr>
              <a:t>Base: explicit brand + attribute co-mentions in the measured corpus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60920" y="5925312"/>
            <a:ext cx="4114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19" b="0">
                <a:solidFill>
                  <a:srgbClr val="637084"/>
                </a:solidFill>
                <a:latin typeface="Aptos"/>
              </a:rPr>
              <a:t>Percentages use the explicit brand-mention base, not all collected comments.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INSIGHT 1 · DEVELOPING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Ownership confidence is the clearest conversion tension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1325880"/>
            <a:ext cx="676656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>
                <a:solidFill>
                  <a:srgbClr val="171F2F"/>
                </a:solidFill>
                <a:latin typeface="Aptos"/>
              </a:rPr>
              <a:t>Positive reactions to the vehicle are repeatedly qualified by concerns about Halden service, workshop experience and quality confidence.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543800" y="1325880"/>
            <a:ext cx="1645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43800" y="132588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472184"/>
            <a:ext cx="1325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1938528"/>
            <a:ext cx="13258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EVIDENCE RECORDS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72600" y="1325880"/>
            <a:ext cx="1645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372600" y="132588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55480" y="1472184"/>
            <a:ext cx="1325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55480" y="1938528"/>
            <a:ext cx="13258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INDEPENDENT VIDEOS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2423160"/>
            <a:ext cx="1828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F5BDC"/>
                </a:solidFill>
                <a:latin typeface="Aptos"/>
              </a:rPr>
              <a:t>WHY IT MATTERS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2724912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71F2F"/>
                </a:solidFill>
                <a:latin typeface="Aptos"/>
              </a:rPr>
              <a:t>The barrier sits outside core product desirability and can therefore interrupt conversion late in consideration.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“Nostalgia is nice but I will buy only if Halden fixes service quality”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CarsTalk · 18 likes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34640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2"/>
              </a:rPr>
              <a:t>WATCH 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0520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25112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“Gaadi mast hai par Halden service ka bharosa nahi hai”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25112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Drive India · 31 likes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3"/>
              </a:rPr>
              <a:t>WATCH 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55279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19871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“Love the design but panel gaps and service centre experience worry me”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19871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Drive India · 12 likes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24159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4"/>
              </a:rPr>
              <a:t>WATCH ↗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65760" y="5440680"/>
            <a:ext cx="11018520" cy="658368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605272"/>
            <a:ext cx="1325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1F5BDC"/>
                </a:solidFill>
                <a:latin typeface="Aptos"/>
              </a:rPr>
              <a:t>IMPLICATION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5559552"/>
            <a:ext cx="9464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1">
                <a:solidFill>
                  <a:srgbClr val="171F2F"/>
                </a:solidFill>
                <a:latin typeface="Aptos"/>
              </a:rPr>
              <a:t>Pair product excitement with visible ownership reassurance, warranty and service proof.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INSIGHT 2 · DEVELOPING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Design creates desire beyond nostalgia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1325880"/>
            <a:ext cx="676656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>
                <a:solidFill>
                  <a:srgbClr val="171F2F"/>
                </a:solidFill>
                <a:latin typeface="Aptos"/>
              </a:rPr>
              <a:t>Consumers respond to the Aurora as visually distinctive, with the legacy name amplifying rather than replacing current-product appeal.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543800" y="1325880"/>
            <a:ext cx="1645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43800" y="132588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472184"/>
            <a:ext cx="1325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1938528"/>
            <a:ext cx="13258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EVIDENCE RECORDS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72600" y="1325880"/>
            <a:ext cx="1645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372600" y="132588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55480" y="1472184"/>
            <a:ext cx="1325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55480" y="1938528"/>
            <a:ext cx="13258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INDEPENDENT VIDEOS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2423160"/>
            <a:ext cx="1828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F5BDC"/>
                </a:solidFill>
                <a:latin typeface="Aptos"/>
              </a:rPr>
              <a:t>WHY IT MATTERS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2724912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71F2F"/>
                </a:solidFill>
                <a:latin typeface="Aptos"/>
              </a:rPr>
              <a:t>This gives the launch a product-led hook rather than relying only on heritage.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“The new Aurora looks stunning, finally something different on the road”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AutoView · 14 likes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34640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2"/>
              </a:rPr>
              <a:t>WATCH 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0520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25112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“That side profile brings back the old Aurora memories but still looks modern”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25112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AutoView · 9 likes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3"/>
              </a:rPr>
              <a:t>WATCH 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55279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19871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“Interior screen setup looks premium and clean”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19871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AutoView · 4 likes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24159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4"/>
              </a:rPr>
              <a:t>WATCH ↗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65760" y="5440680"/>
            <a:ext cx="11018520" cy="658368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605272"/>
            <a:ext cx="1325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1F5BDC"/>
                </a:solidFill>
                <a:latin typeface="Aptos"/>
              </a:rPr>
              <a:t>IMPLICATION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5559552"/>
            <a:ext cx="9464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1">
                <a:solidFill>
                  <a:srgbClr val="171F2F"/>
                </a:solidFill>
                <a:latin typeface="Aptos"/>
              </a:rPr>
              <a:t>Lead communication with contemporary design while using heritage as an emotional amplifier.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INSIGHT 3 · EARLY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Powertrain choice could broaden or narrow the audience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1325880"/>
            <a:ext cx="676656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>
                <a:solidFill>
                  <a:srgbClr val="171F2F"/>
                </a:solidFill>
                <a:latin typeface="Aptos"/>
              </a:rPr>
              <a:t>Interest is not uniformly EV-led; some consumers explicitly ask for ICE/automatic options while others see EV suitability but retain highway-charging concerns.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543800" y="1325880"/>
            <a:ext cx="1645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43800" y="132588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472184"/>
            <a:ext cx="1325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1938528"/>
            <a:ext cx="13258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EVIDENCE RECORDS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72600" y="1325880"/>
            <a:ext cx="1645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372600" y="132588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55480" y="1472184"/>
            <a:ext cx="1325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55480" y="1938528"/>
            <a:ext cx="13258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INDEPENDENT VIDEOS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2423160"/>
            <a:ext cx="1828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F5BDC"/>
                </a:solidFill>
                <a:latin typeface="Aptos"/>
              </a:rPr>
              <a:t>WHY IT MATTERS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2724912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71F2F"/>
                </a:solidFill>
                <a:latin typeface="Aptos"/>
              </a:rPr>
              <a:t>A single-powertrain story risks leaving part of the consideration audience behind.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“I want the diesel or petrol Aurora, not only EV”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CarLab · 17 likes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34640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2"/>
              </a:rPr>
              <a:t>WATCH 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0520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25112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“EV version makes sense for city use but highway charging still worries me”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25112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CarLab · 10 likes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3"/>
              </a:rPr>
              <a:t>WATCH 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55279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19871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“Please bring a proper ICE automatic too”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19871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CarLab · 7 likes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24159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4"/>
              </a:rPr>
              <a:t>WATCH ↗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65760" y="5440680"/>
            <a:ext cx="11018520" cy="658368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605272"/>
            <a:ext cx="1325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1F5BDC"/>
                </a:solidFill>
                <a:latin typeface="Aptos"/>
              </a:rPr>
              <a:t>IMPLICATION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5559552"/>
            <a:ext cx="9464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1">
                <a:solidFill>
                  <a:srgbClr val="171F2F"/>
                </a:solidFill>
                <a:latin typeface="Aptos"/>
              </a:rPr>
              <a:t>Clarify the powertrain portfolio and frame each option around a distinct usage case.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INSIGHT 4 · EARLY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Legacy opens the door, but present-day relevance must close the sale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1325880"/>
            <a:ext cx="676656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>
                <a:solidFill>
                  <a:srgbClr val="171F2F"/>
                </a:solidFill>
                <a:latin typeface="Aptos"/>
              </a:rPr>
              <a:t>The Aurora name triggers family memories and attention, yet consumers still evaluate the new vehicle on design, service, price and powertrain fundamentals.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543800" y="1325880"/>
            <a:ext cx="1645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43800" y="132588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472184"/>
            <a:ext cx="1325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1938528"/>
            <a:ext cx="13258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EVIDENCE RECORDS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72600" y="1325880"/>
            <a:ext cx="1645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372600" y="132588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55480" y="1472184"/>
            <a:ext cx="1325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55480" y="1938528"/>
            <a:ext cx="13258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INDEPENDENT VIDEOS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2423160"/>
            <a:ext cx="1828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F5BDC"/>
                </a:solidFill>
                <a:latin typeface="Aptos"/>
              </a:rPr>
              <a:t>WHY IT MATTERS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2724912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71F2F"/>
                </a:solidFill>
                <a:latin typeface="Aptos"/>
              </a:rPr>
              <a:t>Nostalgia is an acquisition asset but not sufficient proof of purchase value.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“My dad had the old Aurora. This comeback hits differently”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CarsTalk · 25 likes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34640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2"/>
              </a:rPr>
              <a:t>WATCH 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0520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25112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“Nostalgia is nice but I will buy only if Halden fixes service quality”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25112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CarsTalk · 18 likes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3"/>
              </a:rPr>
              <a:t>WATCH 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55279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19871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“Old Aurora name got my attention, new design is why I stayed”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19871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CarsTalk · 20 likes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24159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4"/>
              </a:rPr>
              <a:t>WATCH ↗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65760" y="5440680"/>
            <a:ext cx="11018520" cy="658368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605272"/>
            <a:ext cx="1325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1F5BDC"/>
                </a:solidFill>
                <a:latin typeface="Aptos"/>
              </a:rPr>
              <a:t>IMPLICATION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5559552"/>
            <a:ext cx="9464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1">
                <a:solidFill>
                  <a:srgbClr val="171F2F"/>
                </a:solidFill>
                <a:latin typeface="Aptos"/>
              </a:rPr>
              <a:t>Use heritage early in the story, then transition quickly to modern product and ownership proof.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INSIGHT 5 · EARLY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Price is a threshold, not a background detail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1325880"/>
            <a:ext cx="676656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20" b="1">
                <a:solidFill>
                  <a:srgbClr val="171F2F"/>
                </a:solidFill>
                <a:latin typeface="Aptos"/>
              </a:rPr>
              <a:t>Consumers frame Aurora value conditionally: attractive pricing can unlock consideration, while a higher price immediately activates proven alternatives.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543800" y="1325880"/>
            <a:ext cx="1645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43800" y="132588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472184"/>
            <a:ext cx="1325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1938528"/>
            <a:ext cx="13258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EVIDENCE RECORDS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72600" y="1325880"/>
            <a:ext cx="1645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372600" y="1325880"/>
            <a:ext cx="64008" cy="1051560"/>
          </a:xfrm>
          <a:prstGeom prst="rect">
            <a:avLst/>
          </a:prstGeom>
          <a:solidFill>
            <a:srgbClr val="1F5BDC"/>
          </a:solidFill>
          <a:ln>
            <a:solidFill>
              <a:srgbClr val="1F5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55480" y="1472184"/>
            <a:ext cx="1325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55480" y="1938528"/>
            <a:ext cx="13258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1">
                <a:solidFill>
                  <a:srgbClr val="637084"/>
                </a:solidFill>
                <a:latin typeface="Aptos"/>
              </a:rPr>
              <a:t>INDEPENDENT VIDEOS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2423160"/>
            <a:ext cx="1828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F5BDC"/>
                </a:solidFill>
                <a:latin typeface="Aptos"/>
              </a:rPr>
              <a:t>WHY IT MATTERS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2724912"/>
            <a:ext cx="109728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71F2F"/>
                </a:solidFill>
                <a:latin typeface="Aptos"/>
              </a:rPr>
              <a:t>Price can determine whether design interest becomes a shortlist decision.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“If they price this around 18 lakh it can be a killer deal”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Motor Desk · 11 likes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34640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2"/>
              </a:rPr>
              <a:t>WATCH 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0520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25112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“Above 22 lakh there are too many proven options”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25112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Motor Desk · 8 likes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3"/>
              </a:rPr>
              <a:t>WATCH 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55279" y="3611880"/>
            <a:ext cx="342900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19871" y="3758184"/>
            <a:ext cx="3099816" cy="996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“Price will decide everything. Looks alone will not make me switch”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19871" y="486460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Motor Desk · 6 likes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24159" y="484632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4"/>
              </a:rPr>
              <a:t>WATCH ↗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65760" y="5440680"/>
            <a:ext cx="11018520" cy="658368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5605272"/>
            <a:ext cx="1325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1F5BDC"/>
                </a:solidFill>
                <a:latin typeface="Aptos"/>
              </a:rPr>
              <a:t>IMPLICATION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5559552"/>
            <a:ext cx="9464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1">
                <a:solidFill>
                  <a:srgbClr val="171F2F"/>
                </a:solidFill>
                <a:latin typeface="Aptos"/>
              </a:rPr>
              <a:t>Value communication should anchor the price against distinctive design, equipment and ownership reassurance.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EMERGING SIGNALS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What may matter next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1143000"/>
            <a:ext cx="109728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637084"/>
                </a:solidFill>
                <a:latin typeface="Aptos"/>
              </a:rPr>
              <a:t>Directional signals are separated from established themes to avoid overclaiming.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417320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120" y="1344168"/>
            <a:ext cx="10241280" cy="713232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435608"/>
            <a:ext cx="78638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71F2F"/>
                </a:solidFill>
                <a:latin typeface="Aptos"/>
              </a:rPr>
              <a:t>Ownership reassurance may become part of launch communication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0" y="1435608"/>
            <a:ext cx="17830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40" b="1">
                <a:solidFill>
                  <a:srgbClr val="1F5BDC"/>
                </a:solidFill>
                <a:latin typeface="Aptos"/>
              </a:rPr>
              <a:t>DEVELOPING · 3 evidence records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1728216"/>
            <a:ext cx="9601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80" b="0">
                <a:solidFill>
                  <a:srgbClr val="637084"/>
                </a:solidFill>
                <a:latin typeface="Aptos"/>
              </a:rPr>
              <a:t>Consumers spontaneously connect product interest with service/warranty confidence.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VOICE OF CONSUMER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What people are actually saying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" y="137160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1517904"/>
            <a:ext cx="3099816" cy="12710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“Gaadi mast hai par Halden service ka bharosa nahi hai”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289864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Drive India · 31 likes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4640" y="288036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2"/>
              </a:rPr>
              <a:t>WATCH 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60520" y="137160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25112" y="1517904"/>
            <a:ext cx="3099816" cy="12710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“Old Aurora name got my attention, new design is why I stayed”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25112" y="289864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CarsTalk · 20 likes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288036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3"/>
              </a:rPr>
              <a:t>WATCH 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79" y="137160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19871" y="1517904"/>
            <a:ext cx="3099816" cy="12710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“Nostalgia is nice but I will buy only if Halden fixes service quality”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9871" y="289864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CarsTalk · 18 likes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4159" y="2880360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4"/>
              </a:rPr>
              <a:t>WATCH ↗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5760" y="365760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0352" y="3803904"/>
            <a:ext cx="3099816" cy="12710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“Love the design but panel gaps and service centre experience worry me”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0352" y="518464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Drive India · 12 likes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5166359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5"/>
              </a:rPr>
              <a:t>WATCH 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160520" y="365760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325112" y="3803904"/>
            <a:ext cx="3099816" cy="12710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“If they price this around 18 lakh it can be a killer deal”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25112" y="518464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Motor Desk · 11 likes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29400" y="5166359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6"/>
              </a:rPr>
              <a:t>WATCH ↗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955279" y="365760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9871" y="3803904"/>
            <a:ext cx="3099816" cy="12710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>
                <a:solidFill>
                  <a:srgbClr val="171F2F"/>
                </a:solidFill>
                <a:latin typeface="Aptos"/>
              </a:rPr>
              <a:t>“Price will decide everything. Looks alone will not make me switch”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19871" y="5184648"/>
            <a:ext cx="22860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637084"/>
                </a:solidFill>
                <a:latin typeface="Aptos"/>
              </a:rPr>
              <a:t>Motor Desk · 6 likes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424159" y="5166359"/>
            <a:ext cx="74980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80" b="1">
                <a:solidFill>
                  <a:srgbClr val="1F5BDC"/>
                </a:solidFill>
                <a:latin typeface="Aptos"/>
                <a:hlinkClick r:id="rId7"/>
              </a:rPr>
              <a:t>WATCH 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DECISION-READY ACTIONS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What should the brand do with this conversation?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" y="1417320"/>
            <a:ext cx="5212080" cy="1024128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1600200"/>
            <a:ext cx="384048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1572768"/>
            <a:ext cx="425196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60" b="1">
                <a:solidFill>
                  <a:srgbClr val="171F2F"/>
                </a:solidFill>
                <a:latin typeface="Aptos"/>
              </a:rPr>
              <a:t>Protect the design-led desirability.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1417320"/>
            <a:ext cx="5212080" cy="1024128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91072" y="1600200"/>
            <a:ext cx="384048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2280" y="1572768"/>
            <a:ext cx="425196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60" b="1">
                <a:solidFill>
                  <a:srgbClr val="171F2F"/>
                </a:solidFill>
                <a:latin typeface="Aptos"/>
              </a:rPr>
              <a:t>Convert heritage attention into contemporary product proof.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" y="2788920"/>
            <a:ext cx="5212080" cy="1024128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" y="2971800"/>
            <a:ext cx="384048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2944368"/>
            <a:ext cx="425196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60" b="1">
                <a:solidFill>
                  <a:srgbClr val="171F2F"/>
                </a:solidFill>
                <a:latin typeface="Aptos"/>
              </a:rPr>
              <a:t>Address service and ownership confidence visibly.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2788920"/>
            <a:ext cx="5212080" cy="1024128"/>
          </a:xfrm>
          <a:prstGeom prst="roundRect">
            <a:avLst/>
          </a:prstGeom>
          <a:solidFill>
            <a:srgbClr val="EDF4FF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91072" y="2971800"/>
            <a:ext cx="384048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F5BDC"/>
                </a:solidFill>
                <a:latin typeface="Apto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2944368"/>
            <a:ext cx="425196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60" b="1">
                <a:solidFill>
                  <a:srgbClr val="171F2F"/>
                </a:solidFill>
                <a:latin typeface="Aptos"/>
              </a:rPr>
              <a:t>Treat pricing and powertrain clarity as conversion levers.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201168"/>
            <a:ext cx="29260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1">
                <a:solidFill>
                  <a:srgbClr val="1F5BDC"/>
                </a:solidFill>
                <a:latin typeface="Aptos"/>
              </a:rPr>
              <a:t>METHODOLOGY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" y="566928"/>
            <a:ext cx="112471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71F2F"/>
                </a:solidFill>
                <a:latin typeface="Aptos"/>
              </a:rPr>
              <a:t>Evidence-backed analysis with source-level traceability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1417320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F5BDC"/>
                </a:solidFill>
                <a:latin typeface="Aptos"/>
              </a:rPr>
              <a:t>COLLECTION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65960" y="1417320"/>
            <a:ext cx="90982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60" b="0">
                <a:solidFill>
                  <a:srgbClr val="171F2F"/>
                </a:solidFill>
                <a:latin typeface="Aptos"/>
              </a:rPr>
              <a:t>Public YouTube videos and comments matching the configured study scope.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286000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F5BDC"/>
                </a:solidFill>
                <a:latin typeface="Aptos"/>
              </a:rPr>
              <a:t>QUANTIFICATION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2286000"/>
            <a:ext cx="90982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60" b="0">
                <a:solidFill>
                  <a:srgbClr val="171F2F"/>
                </a:solidFill>
                <a:latin typeface="Aptos"/>
              </a:rPr>
              <a:t>Conversation incidence, sentiment, attributes, engagement and channel/video metrics are computed from the collected corpus.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3154680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F5BDC"/>
                </a:solidFill>
                <a:latin typeface="Aptos"/>
              </a:rPr>
              <a:t>INTERPRETATION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65960" y="3154680"/>
            <a:ext cx="90982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60" b="0">
                <a:solidFill>
                  <a:srgbClr val="171F2F"/>
                </a:solidFill>
                <a:latin typeface="Aptos"/>
              </a:rPr>
              <a:t>Consumer evidence is interpreted for themes, tensions, barriers, emerging signals and implications.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4023360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F5BDC"/>
                </a:solidFill>
                <a:latin typeface="Aptos"/>
              </a:rPr>
              <a:t>VALIDATION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5960" y="4023360"/>
            <a:ext cx="90982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60" b="0">
                <a:solidFill>
                  <a:srgbClr val="171F2F"/>
                </a:solidFill>
                <a:latin typeface="Aptos"/>
              </a:rPr>
              <a:t>Major findings retain source Record IDs and links; unsupported evidence references are excluded.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4892040"/>
            <a:ext cx="15544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1F5BDC"/>
                </a:solidFill>
                <a:latin typeface="Aptos"/>
              </a:rPr>
              <a:t>LIMITATION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4892040"/>
            <a:ext cx="90982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60" b="0">
                <a:solidFill>
                  <a:srgbClr val="171F2F"/>
                </a:solidFill>
                <a:latin typeface="Aptos"/>
              </a:rPr>
              <a:t>Findings describe the collected YouTube conversation and should not be read as population-representative survey estimates.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040" y="6556248"/>
            <a:ext cx="2743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1">
                <a:solidFill>
                  <a:srgbClr val="637084"/>
                </a:solidFill>
                <a:latin typeface="Aptos"/>
              </a:rPr>
              <a:t>SIGNALSTORY · YOUTUBE INTELLIGENCE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556248"/>
            <a:ext cx="502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637084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3678"/>
          </a:solidFill>
          <a:ln>
            <a:solidFill>
              <a:srgbClr val="1236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594360"/>
            <a:ext cx="3200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SignalStory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965960"/>
            <a:ext cx="685800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FROM CONVERSATION
TO DECISION.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703320"/>
            <a:ext cx="9875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FFFFFF"/>
                </a:solidFill>
                <a:latin typeface="Aptos"/>
              </a:rPr>
              <a:t>Evidence-backed YouTube intelligence · Quantified · Interpreted · Validated to source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